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9" r:id="rId3"/>
    <p:sldMasterId id="2147483670" r:id="rId4"/>
    <p:sldMasterId id="2147483671" r:id="rId5"/>
    <p:sldMasterId id="2147483672" r:id="rId6"/>
  </p:sldMasterIdLst>
  <p:notesMasterIdLst>
    <p:notesMasterId r:id="rId7"/>
  </p:notesMasterIdLst>
  <p:sldIdLst>
    <p:sldId id="256" r:id="rId8"/>
    <p:sldId id="257" r:id="rId9"/>
    <p:sldId id="258" r:id="rId10"/>
    <p:sldId id="259" r:id="rId11"/>
    <p:sldId id="260" r:id="rId12"/>
  </p:sldIdLst>
  <p:sldSz cy="6858000" cx="9144000"/>
  <p:notesSz cx="6858000" cy="9144000"/>
  <p:embeddedFontLst>
    <p:embeddedFont>
      <p:font typeface="Open Sans SemiBold"/>
      <p:regular r:id="rId13"/>
      <p:bold r:id="rId14"/>
      <p:italic r:id="rId15"/>
      <p:boldItalic r:id="rId16"/>
    </p:embeddedFont>
    <p:embeddedFont>
      <p:font typeface="Open Sans ExtraBold"/>
      <p:bold r:id="rId17"/>
      <p:boldItalic r:id="rId18"/>
    </p:embeddedFont>
    <p:embeddedFont>
      <p:font typeface="Helvetica Neue Light"/>
      <p:regular r:id="rId19"/>
      <p:bold r:id="rId20"/>
      <p:italic r:id="rId21"/>
      <p:boldItalic r:id="rId22"/>
    </p:embeddedFont>
    <p:embeddedFont>
      <p:font typeface="Open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HelveticaNeueLight-bold.fntdata"/><Relationship Id="rId22" Type="http://schemas.openxmlformats.org/officeDocument/2006/relationships/font" Target="fonts/HelveticaNeueLight-boldItalic.fntdata"/><Relationship Id="rId21" Type="http://schemas.openxmlformats.org/officeDocument/2006/relationships/font" Target="fonts/HelveticaNeueLight-italic.fntdata"/><Relationship Id="rId24" Type="http://schemas.openxmlformats.org/officeDocument/2006/relationships/font" Target="fonts/OpenSans-bold.fntdata"/><Relationship Id="rId23" Type="http://schemas.openxmlformats.org/officeDocument/2006/relationships/font" Target="fonts/OpenSans-regular.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26" Type="http://schemas.openxmlformats.org/officeDocument/2006/relationships/font" Target="fonts/OpenSans-boldItalic.fntdata"/><Relationship Id="rId25" Type="http://schemas.openxmlformats.org/officeDocument/2006/relationships/font" Target="fonts/OpenSans-italic.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font" Target="fonts/OpenSansSemiBold-regular.fntdata"/><Relationship Id="rId12" Type="http://schemas.openxmlformats.org/officeDocument/2006/relationships/slide" Target="slides/slide5.xml"/><Relationship Id="rId15" Type="http://schemas.openxmlformats.org/officeDocument/2006/relationships/font" Target="fonts/OpenSansSemiBold-italic.fntdata"/><Relationship Id="rId14" Type="http://schemas.openxmlformats.org/officeDocument/2006/relationships/font" Target="fonts/OpenSansSemiBold-bold.fntdata"/><Relationship Id="rId17" Type="http://schemas.openxmlformats.org/officeDocument/2006/relationships/font" Target="fonts/OpenSansExtraBold-bold.fntdata"/><Relationship Id="rId16" Type="http://schemas.openxmlformats.org/officeDocument/2006/relationships/font" Target="fonts/OpenSansSemiBold-boldItalic.fntdata"/><Relationship Id="rId19" Type="http://schemas.openxmlformats.org/officeDocument/2006/relationships/font" Target="fonts/HelveticaNeueLight-regular.fntdata"/><Relationship Id="rId18" Type="http://schemas.openxmlformats.org/officeDocument/2006/relationships/font" Target="fonts/OpenSansExtraBold-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Version 0.0.9</a:t>
            </a:r>
            <a:endParaRPr/>
          </a:p>
          <a:p>
            <a:pPr indent="-317500" lvl="0" marL="457200" rtl="0" algn="l">
              <a:spcBef>
                <a:spcPts val="0"/>
              </a:spcBef>
              <a:spcAft>
                <a:spcPts val="0"/>
              </a:spcAft>
              <a:buSzPts val="1400"/>
              <a:buChar char="●"/>
            </a:pPr>
            <a:r>
              <a:rPr lang="en"/>
              <a:t>Minor Styling Changes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Version 0.0.8</a:t>
            </a:r>
            <a:endParaRPr/>
          </a:p>
          <a:p>
            <a:pPr indent="-317500" lvl="0" marL="457200" rtl="0" algn="l">
              <a:spcBef>
                <a:spcPts val="0"/>
              </a:spcBef>
              <a:spcAft>
                <a:spcPts val="0"/>
              </a:spcAft>
              <a:buSzPts val="1400"/>
              <a:buChar char="●"/>
            </a:pPr>
            <a:r>
              <a:rPr lang="en"/>
              <a:t>Added photos and design to the deck.</a:t>
            </a:r>
            <a:endParaRPr/>
          </a:p>
          <a:p>
            <a:pPr indent="-317500" lvl="0" marL="457200" rtl="0" algn="l">
              <a:spcBef>
                <a:spcPts val="0"/>
              </a:spcBef>
              <a:spcAft>
                <a:spcPts val="0"/>
              </a:spcAft>
              <a:buSzPts val="1400"/>
              <a:buChar char="●"/>
            </a:pPr>
            <a:r>
              <a:rPr lang="en"/>
              <a:t>Added comments to each slide around talking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Feedback on the deck? E-mail us at localhost@mlh.io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2fcc44834_0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2fcc4483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attendees we are going to check them in for the event</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Once attendees check in, they will receive an email with the items listed on the slide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Attendees must check-in to get credit for attending this event</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Confirm that everyone has checked in by asking participants to give you a signal when they receive the email.</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1e145680d1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e145680d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Major League Hacking (MLH) events are meant to bring hackers together so they can learn, build, and share.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Give participants a brief overview of Major League Hacking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participants they can learn more at http://mlh.io/</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Example Talking Points:</a:t>
            </a:r>
            <a:endParaRPr b="1"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Major League Hacking is the official student hackathon league. They help organize the hackathon seasons in North America and Europe and support the 120,000 student hackers who participate annually in student hackathon including you at this event right now.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Here’s some quick facts about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Each year, MLH supports over 65,000 hackers around the world at events they facilitate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Those students create more than 12,000 amazing projects together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MLH is a global organization that empowers hackers in more than 400 cities and growing every day</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236adabc23_0_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36adabc2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 slides at https://www.slideshare.net/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32c1b364a2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2c1b364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 didn't sign up for the career lab during check-in, you can do so at anytime at the URL above!</a:t>
            </a:r>
            <a:endParaRPr sz="1800">
              <a:solidFill>
                <a:schemeClr val="dk1"/>
              </a:solidFill>
              <a:latin typeface="Open Sans"/>
              <a:ea typeface="Open Sans"/>
              <a:cs typeface="Open Sans"/>
              <a:sym typeface="Open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 name="Shape 6"/>
        <p:cNvGrpSpPr/>
        <p:nvPr/>
      </p:nvGrpSpPr>
      <p:grpSpPr>
        <a:xfrm>
          <a:off x="0" y="0"/>
          <a:ext cx="0" cy="0"/>
          <a:chOff x="0" y="0"/>
          <a:chExt cx="0" cy="0"/>
        </a:xfrm>
      </p:grpSpPr>
      <p:sp>
        <p:nvSpPr>
          <p:cNvPr id="7" name="Google Shape;7;p2"/>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buNone/>
              <a:defRPr>
                <a:latin typeface="Open Sans"/>
                <a:ea typeface="Open Sans"/>
                <a:cs typeface="Open Sans"/>
                <a:sym typeface="Open Sans"/>
              </a:defRPr>
            </a:lvl1pPr>
            <a:lvl2pPr lvl="1">
              <a:buNone/>
              <a:defRPr>
                <a:latin typeface="Open Sans"/>
                <a:ea typeface="Open Sans"/>
                <a:cs typeface="Open Sans"/>
                <a:sym typeface="Open Sans"/>
              </a:defRPr>
            </a:lvl2pPr>
            <a:lvl3pPr lvl="2">
              <a:buNone/>
              <a:defRPr>
                <a:latin typeface="Open Sans"/>
                <a:ea typeface="Open Sans"/>
                <a:cs typeface="Open Sans"/>
                <a:sym typeface="Open Sans"/>
              </a:defRPr>
            </a:lvl3pPr>
            <a:lvl4pPr lvl="3">
              <a:buNone/>
              <a:defRPr>
                <a:latin typeface="Open Sans"/>
                <a:ea typeface="Open Sans"/>
                <a:cs typeface="Open Sans"/>
                <a:sym typeface="Open Sans"/>
              </a:defRPr>
            </a:lvl4pPr>
            <a:lvl5pPr lvl="4">
              <a:buNone/>
              <a:defRPr>
                <a:latin typeface="Open Sans"/>
                <a:ea typeface="Open Sans"/>
                <a:cs typeface="Open Sans"/>
                <a:sym typeface="Open Sans"/>
              </a:defRPr>
            </a:lvl5pPr>
            <a:lvl6pPr lvl="5">
              <a:buNone/>
              <a:defRPr>
                <a:latin typeface="Open Sans"/>
                <a:ea typeface="Open Sans"/>
                <a:cs typeface="Open Sans"/>
                <a:sym typeface="Open Sans"/>
              </a:defRPr>
            </a:lvl6pPr>
            <a:lvl7pPr lvl="6">
              <a:buNone/>
              <a:defRPr>
                <a:latin typeface="Open Sans"/>
                <a:ea typeface="Open Sans"/>
                <a:cs typeface="Open Sans"/>
                <a:sym typeface="Open Sans"/>
              </a:defRPr>
            </a:lvl7pPr>
            <a:lvl8pPr lvl="7">
              <a:buNone/>
              <a:defRPr>
                <a:latin typeface="Open Sans"/>
                <a:ea typeface="Open Sans"/>
                <a:cs typeface="Open Sans"/>
                <a:sym typeface="Open Sans"/>
              </a:defRPr>
            </a:lvl8pPr>
            <a:lvl9pPr lvl="8">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8" name="Google Shape;8;p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9" name="Google Shape;9;p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0" name="Google Shape;10;p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1" name="Google Shape;11;p2"/>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!Light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65" name="Shape 65"/>
        <p:cNvGrpSpPr/>
        <p:nvPr/>
      </p:nvGrpSpPr>
      <p:grpSpPr>
        <a:xfrm>
          <a:off x="0" y="0"/>
          <a:ext cx="0" cy="0"/>
          <a:chOff x="0" y="0"/>
          <a:chExt cx="0" cy="0"/>
        </a:xfrm>
      </p:grpSpPr>
      <p:pic>
        <p:nvPicPr>
          <p:cNvPr id="66" name="Google Shape;66;p12"/>
          <p:cNvPicPr preferRelativeResize="0"/>
          <p:nvPr/>
        </p:nvPicPr>
        <p:blipFill>
          <a:blip r:embed="rId2">
            <a:alphaModFix/>
          </a:blip>
          <a:stretch>
            <a:fillRect/>
          </a:stretch>
        </p:blipFill>
        <p:spPr>
          <a:xfrm>
            <a:off x="0" y="0"/>
            <a:ext cx="9143982" cy="6858000"/>
          </a:xfrm>
          <a:prstGeom prst="rect">
            <a:avLst/>
          </a:prstGeom>
          <a:noFill/>
          <a:ln>
            <a:noFill/>
          </a:ln>
        </p:spPr>
      </p:pic>
      <p:sp>
        <p:nvSpPr>
          <p:cNvPr id="67" name="Google Shape;67;p12"/>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2"/>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69" name="Google Shape;69;p12"/>
          <p:cNvSpPr txBox="1"/>
          <p:nvPr/>
        </p:nvSpPr>
        <p:spPr>
          <a:xfrm>
            <a:off x="986250" y="2267797"/>
            <a:ext cx="7171500" cy="28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Hacking with Amazon Alexa</a:t>
            </a:r>
            <a:endParaRPr b="1" sz="7200">
              <a:solidFill>
                <a:srgbClr val="EAEAEA"/>
              </a:solidFill>
              <a:latin typeface="Open Sans"/>
              <a:ea typeface="Open Sans"/>
              <a:cs typeface="Open Sans"/>
              <a:sym typeface="Open Sans"/>
            </a:endParaRPr>
          </a:p>
        </p:txBody>
      </p:sp>
      <p:sp>
        <p:nvSpPr>
          <p:cNvPr id="70" name="Google Shape;70;p12"/>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71" name="Shape 71"/>
        <p:cNvGrpSpPr/>
        <p:nvPr/>
      </p:nvGrpSpPr>
      <p:grpSpPr>
        <a:xfrm>
          <a:off x="0" y="0"/>
          <a:ext cx="0" cy="0"/>
          <a:chOff x="0" y="0"/>
          <a:chExt cx="0" cy="0"/>
        </a:xfrm>
      </p:grpSpPr>
      <p:sp>
        <p:nvSpPr>
          <p:cNvPr id="72" name="Google Shape;72;p1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4" name="Shape 74"/>
        <p:cNvGrpSpPr/>
        <p:nvPr/>
      </p:nvGrpSpPr>
      <p:grpSpPr>
        <a:xfrm>
          <a:off x="0" y="0"/>
          <a:ext cx="0" cy="0"/>
          <a:chOff x="0" y="0"/>
          <a:chExt cx="0" cy="0"/>
        </a:xfrm>
      </p:grpSpPr>
      <p:sp>
        <p:nvSpPr>
          <p:cNvPr id="75" name="Google Shape;75;p1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76" name="Google Shape;76;p15"/>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77" name="Google Shape;77;p15"/>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78" name="Google Shape;78;p1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79" name="Google Shape;79;p15"/>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Hacking with Amazon Alexa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80" name="Shape 80"/>
        <p:cNvGrpSpPr/>
        <p:nvPr/>
      </p:nvGrpSpPr>
      <p:grpSpPr>
        <a:xfrm>
          <a:off x="0" y="0"/>
          <a:ext cx="0" cy="0"/>
          <a:chOff x="0" y="0"/>
          <a:chExt cx="0" cy="0"/>
        </a:xfrm>
      </p:grpSpPr>
      <p:sp>
        <p:nvSpPr>
          <p:cNvPr id="81" name="Google Shape;81;p1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82" name="Google Shape;82;p16"/>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83" name="Google Shape;83;p16"/>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84" name="Google Shape;84;p16"/>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85" name="Google Shape;85;p16"/>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Hacking with Amazon Alexa</a:t>
            </a:r>
            <a:endParaRPr b="1">
              <a:solidFill>
                <a:srgbClr val="EAEAEA"/>
              </a:solidFill>
              <a:latin typeface="Open Sans"/>
              <a:ea typeface="Open Sans"/>
              <a:cs typeface="Open Sans"/>
              <a:sym typeface="Open Sans"/>
            </a:endParaRPr>
          </a:p>
        </p:txBody>
      </p:sp>
      <p:sp>
        <p:nvSpPr>
          <p:cNvPr id="86" name="Google Shape;86;p16"/>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 name="Google Shape;87;p16"/>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88" name="Shape 88"/>
        <p:cNvGrpSpPr/>
        <p:nvPr/>
      </p:nvGrpSpPr>
      <p:grpSpPr>
        <a:xfrm>
          <a:off x="0" y="0"/>
          <a:ext cx="0" cy="0"/>
          <a:chOff x="0" y="0"/>
          <a:chExt cx="0" cy="0"/>
        </a:xfrm>
      </p:grpSpPr>
      <p:sp>
        <p:nvSpPr>
          <p:cNvPr id="89" name="Google Shape;89;p1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90" name="Google Shape;90;p17"/>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91" name="Google Shape;91;p17"/>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92" name="Google Shape;92;p17"/>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93" name="Google Shape;93;p17"/>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Hacking with Amazon Alexa</a:t>
            </a:r>
            <a:endParaRPr b="1">
              <a:solidFill>
                <a:srgbClr val="EAEAEA"/>
              </a:solidFill>
              <a:latin typeface="Open Sans"/>
              <a:ea typeface="Open Sans"/>
              <a:cs typeface="Open Sans"/>
              <a:sym typeface="Open Sans"/>
            </a:endParaRPr>
          </a:p>
        </p:txBody>
      </p:sp>
      <p:sp>
        <p:nvSpPr>
          <p:cNvPr id="94" name="Google Shape;94;p17"/>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95" name="Google Shape;95;p17"/>
          <p:cNvSpPr txBox="1"/>
          <p:nvPr/>
        </p:nvSpPr>
        <p:spPr>
          <a:xfrm>
            <a:off x="1955550" y="2048950"/>
            <a:ext cx="52329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0.</a:t>
            </a:r>
            <a:r>
              <a:rPr lang="en" sz="2400">
                <a:latin typeface="Open Sans"/>
                <a:ea typeface="Open Sans"/>
                <a:cs typeface="Open Sans"/>
                <a:sym typeface="Open Sans"/>
              </a:rPr>
              <a:t> Welcome to MLH Localhost</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Alexa &amp; Voice UIs</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Developing for Alexa</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Build Your First Alexa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96" name="Shape 96"/>
        <p:cNvGrpSpPr/>
        <p:nvPr/>
      </p:nvGrpSpPr>
      <p:grpSpPr>
        <a:xfrm>
          <a:off x="0" y="0"/>
          <a:ext cx="0" cy="0"/>
          <a:chOff x="0" y="0"/>
          <a:chExt cx="0" cy="0"/>
        </a:xfrm>
      </p:grpSpPr>
      <p:pic>
        <p:nvPicPr>
          <p:cNvPr id="97" name="Google Shape;97;p18"/>
          <p:cNvPicPr preferRelativeResize="0"/>
          <p:nvPr/>
        </p:nvPicPr>
        <p:blipFill>
          <a:blip r:embed="rId2">
            <a:alphaModFix/>
          </a:blip>
          <a:stretch>
            <a:fillRect/>
          </a:stretch>
        </p:blipFill>
        <p:spPr>
          <a:xfrm>
            <a:off x="0" y="0"/>
            <a:ext cx="9143982" cy="6858000"/>
          </a:xfrm>
          <a:prstGeom prst="rect">
            <a:avLst/>
          </a:prstGeom>
          <a:noFill/>
          <a:ln>
            <a:noFill/>
          </a:ln>
        </p:spPr>
      </p:pic>
      <p:sp>
        <p:nvSpPr>
          <p:cNvPr id="98" name="Google Shape;98;p18"/>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8"/>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100" name="Google Shape;100;p18"/>
          <p:cNvSpPr txBox="1"/>
          <p:nvPr/>
        </p:nvSpPr>
        <p:spPr>
          <a:xfrm>
            <a:off x="986250" y="2267797"/>
            <a:ext cx="7171500" cy="28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Click Slide then Edit Master to Change</a:t>
            </a:r>
            <a:endParaRPr b="1" sz="7200">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b="1" sz="7200">
              <a:solidFill>
                <a:srgbClr val="EAEAEA"/>
              </a:solidFill>
              <a:latin typeface="Open Sans"/>
              <a:ea typeface="Open Sans"/>
              <a:cs typeface="Open Sans"/>
              <a:sym typeface="Open Sans"/>
            </a:endParaRPr>
          </a:p>
        </p:txBody>
      </p:sp>
      <p:sp>
        <p:nvSpPr>
          <p:cNvPr id="101" name="Google Shape;101;p18"/>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02" name="Shape 102"/>
        <p:cNvGrpSpPr/>
        <p:nvPr/>
      </p:nvGrpSpPr>
      <p:grpSpPr>
        <a:xfrm>
          <a:off x="0" y="0"/>
          <a:ext cx="0" cy="0"/>
          <a:chOff x="0" y="0"/>
          <a:chExt cx="0" cy="0"/>
        </a:xfrm>
      </p:grpSpPr>
      <p:sp>
        <p:nvSpPr>
          <p:cNvPr id="103" name="Google Shape;103;p1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6" name="Shape 106"/>
        <p:cNvGrpSpPr/>
        <p:nvPr/>
      </p:nvGrpSpPr>
      <p:grpSpPr>
        <a:xfrm>
          <a:off x="0" y="0"/>
          <a:ext cx="0" cy="0"/>
          <a:chOff x="0" y="0"/>
          <a:chExt cx="0" cy="0"/>
        </a:xfrm>
      </p:grpSpPr>
      <p:sp>
        <p:nvSpPr>
          <p:cNvPr id="107" name="Google Shape;107;p21"/>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08" name="Google Shape;108;p21"/>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09" name="Google Shape;109;p21"/>
          <p:cNvPicPr preferRelativeResize="0"/>
          <p:nvPr/>
        </p:nvPicPr>
        <p:blipFill>
          <a:blip r:embed="rId2">
            <a:alphaModFix/>
          </a:blip>
          <a:stretch>
            <a:fillRect/>
          </a:stretch>
        </p:blipFill>
        <p:spPr>
          <a:xfrm>
            <a:off x="152400" y="91875"/>
            <a:ext cx="908592" cy="194442"/>
          </a:xfrm>
          <a:prstGeom prst="rect">
            <a:avLst/>
          </a:prstGeom>
          <a:noFill/>
          <a:ln>
            <a:noFill/>
          </a:ln>
        </p:spPr>
      </p:pic>
      <p:sp>
        <p:nvSpPr>
          <p:cNvPr id="110" name="Google Shape;110;p21"/>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sp>
        <p:nvSpPr>
          <p:cNvPr id="111" name="Google Shape;111;p21"/>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pic>
        <p:nvPicPr>
          <p:cNvPr id="112" name="Google Shape;112;p21"/>
          <p:cNvPicPr preferRelativeResize="0"/>
          <p:nvPr/>
        </p:nvPicPr>
        <p:blipFill>
          <a:blip r:embed="rId3">
            <a:alphaModFix/>
          </a:blip>
          <a:stretch>
            <a:fillRect/>
          </a:stretch>
        </p:blipFill>
        <p:spPr>
          <a:xfrm>
            <a:off x="2225676" y="42638"/>
            <a:ext cx="662667" cy="249820"/>
          </a:xfrm>
          <a:prstGeom prst="rect">
            <a:avLst/>
          </a:prstGeom>
          <a:noFill/>
          <a:ln>
            <a:noFill/>
          </a:ln>
        </p:spPr>
      </p:pic>
      <p:sp>
        <p:nvSpPr>
          <p:cNvPr id="113" name="Google Shape;113;p21"/>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14" name="Shape 114"/>
        <p:cNvGrpSpPr/>
        <p:nvPr/>
      </p:nvGrpSpPr>
      <p:grpSpPr>
        <a:xfrm>
          <a:off x="0" y="0"/>
          <a:ext cx="0" cy="0"/>
          <a:chOff x="0" y="0"/>
          <a:chExt cx="0" cy="0"/>
        </a:xfrm>
      </p:grpSpPr>
      <p:sp>
        <p:nvSpPr>
          <p:cNvPr id="115" name="Google Shape;115;p22"/>
          <p:cNvSpPr txBox="1"/>
          <p:nvPr>
            <p:ph type="title"/>
          </p:nvPr>
        </p:nvSpPr>
        <p:spPr>
          <a:xfrm>
            <a:off x="900875" y="647750"/>
            <a:ext cx="7340100" cy="1145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 name="Google Shape;116;p22"/>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117" name="Google Shape;117;p22"/>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118" name="Google Shape;118;p2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19" name="Google Shape;119;p2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20" name="Google Shape;120;p22"/>
          <p:cNvPicPr preferRelativeResize="0"/>
          <p:nvPr/>
        </p:nvPicPr>
        <p:blipFill>
          <a:blip r:embed="rId2">
            <a:alphaModFix/>
          </a:blip>
          <a:stretch>
            <a:fillRect/>
          </a:stretch>
        </p:blipFill>
        <p:spPr>
          <a:xfrm>
            <a:off x="152400" y="91875"/>
            <a:ext cx="908592" cy="194442"/>
          </a:xfrm>
          <a:prstGeom prst="rect">
            <a:avLst/>
          </a:prstGeom>
          <a:noFill/>
          <a:ln>
            <a:noFill/>
          </a:ln>
        </p:spPr>
      </p:pic>
      <p:sp>
        <p:nvSpPr>
          <p:cNvPr id="121" name="Google Shape;121;p22"/>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122" name="Google Shape;122;p22"/>
          <p:cNvPicPr preferRelativeResize="0"/>
          <p:nvPr/>
        </p:nvPicPr>
        <p:blipFill>
          <a:blip r:embed="rId3">
            <a:alphaModFix/>
          </a:blip>
          <a:stretch>
            <a:fillRect/>
          </a:stretch>
        </p:blipFill>
        <p:spPr>
          <a:xfrm>
            <a:off x="2225676" y="42638"/>
            <a:ext cx="662667" cy="249820"/>
          </a:xfrm>
          <a:prstGeom prst="rect">
            <a:avLst/>
          </a:prstGeom>
          <a:noFill/>
          <a:ln>
            <a:noFill/>
          </a:ln>
        </p:spPr>
      </p:pic>
      <p:sp>
        <p:nvSpPr>
          <p:cNvPr id="123" name="Google Shape;123;p22"/>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124" name="Shape 124"/>
        <p:cNvGrpSpPr/>
        <p:nvPr/>
      </p:nvGrpSpPr>
      <p:grpSpPr>
        <a:xfrm>
          <a:off x="0" y="0"/>
          <a:ext cx="0" cy="0"/>
          <a:chOff x="0" y="0"/>
          <a:chExt cx="0" cy="0"/>
        </a:xfrm>
      </p:grpSpPr>
      <p:sp>
        <p:nvSpPr>
          <p:cNvPr id="125" name="Google Shape;125;p23"/>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126" name="Google Shape;126;p23"/>
          <p:cNvSpPr txBox="1"/>
          <p:nvPr/>
        </p:nvSpPr>
        <p:spPr>
          <a:xfrm>
            <a:off x="2521950" y="2154150"/>
            <a:ext cx="4100100" cy="3399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Technical Interview Tips</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Demonstration</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Practice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127" name="Google Shape;127;p23"/>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128" name="Google Shape;128;p2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29" name="Google Shape;129;p2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30" name="Google Shape;130;p23"/>
          <p:cNvPicPr preferRelativeResize="0"/>
          <p:nvPr/>
        </p:nvPicPr>
        <p:blipFill>
          <a:blip r:embed="rId2">
            <a:alphaModFix/>
          </a:blip>
          <a:stretch>
            <a:fillRect/>
          </a:stretch>
        </p:blipFill>
        <p:spPr>
          <a:xfrm>
            <a:off x="152400" y="91875"/>
            <a:ext cx="908592" cy="194442"/>
          </a:xfrm>
          <a:prstGeom prst="rect">
            <a:avLst/>
          </a:prstGeom>
          <a:noFill/>
          <a:ln>
            <a:noFill/>
          </a:ln>
        </p:spPr>
      </p:pic>
      <p:sp>
        <p:nvSpPr>
          <p:cNvPr id="131" name="Google Shape;131;p23"/>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132" name="Google Shape;132;p23"/>
          <p:cNvPicPr preferRelativeResize="0"/>
          <p:nvPr/>
        </p:nvPicPr>
        <p:blipFill>
          <a:blip r:embed="rId3">
            <a:alphaModFix/>
          </a:blip>
          <a:stretch>
            <a:fillRect/>
          </a:stretch>
        </p:blipFill>
        <p:spPr>
          <a:xfrm>
            <a:off x="2225676" y="42638"/>
            <a:ext cx="662667" cy="249820"/>
          </a:xfrm>
          <a:prstGeom prst="rect">
            <a:avLst/>
          </a:prstGeom>
          <a:noFill/>
          <a:ln>
            <a:noFill/>
          </a:ln>
        </p:spPr>
      </p:pic>
      <p:sp>
        <p:nvSpPr>
          <p:cNvPr id="133" name="Google Shape;133;p23"/>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2" name="Shape 12"/>
        <p:cNvGrpSpPr/>
        <p:nvPr/>
      </p:nvGrpSpPr>
      <p:grpSpPr>
        <a:xfrm>
          <a:off x="0" y="0"/>
          <a:ext cx="0" cy="0"/>
          <a:chOff x="0" y="0"/>
          <a:chExt cx="0" cy="0"/>
        </a:xfrm>
      </p:grpSpPr>
      <p:sp>
        <p:nvSpPr>
          <p:cNvPr id="13" name="Google Shape;13;p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14" name="Google Shape;14;p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5" name="Google Shape;15;p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6" name="Google Shape;16;p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7" name="Google Shape;17;p3"/>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!Light</a:t>
            </a:r>
            <a:endParaRPr b="1">
              <a:solidFill>
                <a:srgbClr val="EAEAEA"/>
              </a:solidFill>
              <a:latin typeface="Open Sans"/>
              <a:ea typeface="Open Sans"/>
              <a:cs typeface="Open Sans"/>
              <a:sym typeface="Open Sans"/>
            </a:endParaRPr>
          </a:p>
        </p:txBody>
      </p:sp>
      <p:sp>
        <p:nvSpPr>
          <p:cNvPr id="18" name="Google Shape;18;p3"/>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None/>
              <a:defRPr b="1" sz="3600">
                <a:latin typeface="Open Sans"/>
                <a:ea typeface="Open Sans"/>
                <a:cs typeface="Open Sans"/>
                <a:sym typeface="Open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9" name="Google Shape;19;p3"/>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SzPts val="1800"/>
              <a:buFont typeface="Open Sans"/>
              <a:buChar char="●"/>
              <a:defRPr sz="1800">
                <a:latin typeface="Open Sans"/>
                <a:ea typeface="Open Sans"/>
                <a:cs typeface="Open Sans"/>
                <a:sym typeface="Open Sans"/>
              </a:defRPr>
            </a:lvl1pPr>
            <a:lvl2pPr indent="-342900" lvl="1" marL="914400">
              <a:spcBef>
                <a:spcPts val="0"/>
              </a:spcBef>
              <a:spcAft>
                <a:spcPts val="0"/>
              </a:spcAft>
              <a:buSzPts val="1800"/>
              <a:buFont typeface="Open Sans"/>
              <a:buChar char="○"/>
              <a:defRPr sz="1800">
                <a:latin typeface="Open Sans"/>
                <a:ea typeface="Open Sans"/>
                <a:cs typeface="Open Sans"/>
                <a:sym typeface="Open Sans"/>
              </a:defRPr>
            </a:lvl2pPr>
            <a:lvl3pPr indent="-342900" lvl="2" marL="1371600">
              <a:spcBef>
                <a:spcPts val="0"/>
              </a:spcBef>
              <a:spcAft>
                <a:spcPts val="0"/>
              </a:spcAft>
              <a:buSzPts val="1800"/>
              <a:buFont typeface="Open Sans"/>
              <a:buChar char="■"/>
              <a:defRPr sz="1800">
                <a:latin typeface="Open Sans"/>
                <a:ea typeface="Open Sans"/>
                <a:cs typeface="Open Sans"/>
                <a:sym typeface="Open Sans"/>
              </a:defRPr>
            </a:lvl3pPr>
            <a:lvl4pPr indent="-342900" lvl="3" marL="1828800">
              <a:spcBef>
                <a:spcPts val="0"/>
              </a:spcBef>
              <a:spcAft>
                <a:spcPts val="0"/>
              </a:spcAft>
              <a:buSzPts val="1800"/>
              <a:buFont typeface="Open Sans"/>
              <a:buChar char="●"/>
              <a:defRPr sz="1800">
                <a:latin typeface="Open Sans"/>
                <a:ea typeface="Open Sans"/>
                <a:cs typeface="Open Sans"/>
                <a:sym typeface="Open Sans"/>
              </a:defRPr>
            </a:lvl4pPr>
            <a:lvl5pPr indent="-342900" lvl="4" marL="2286000">
              <a:spcBef>
                <a:spcPts val="0"/>
              </a:spcBef>
              <a:spcAft>
                <a:spcPts val="0"/>
              </a:spcAft>
              <a:buSzPts val="1800"/>
              <a:buFont typeface="Open Sans"/>
              <a:buChar char="○"/>
              <a:defRPr sz="1800">
                <a:latin typeface="Open Sans"/>
                <a:ea typeface="Open Sans"/>
                <a:cs typeface="Open Sans"/>
                <a:sym typeface="Open Sans"/>
              </a:defRPr>
            </a:lvl5pPr>
            <a:lvl6pPr indent="-342900" lvl="5" marL="2743200">
              <a:spcBef>
                <a:spcPts val="0"/>
              </a:spcBef>
              <a:spcAft>
                <a:spcPts val="0"/>
              </a:spcAft>
              <a:buSzPts val="1800"/>
              <a:buFont typeface="Open Sans"/>
              <a:buChar char="■"/>
              <a:defRPr sz="1800">
                <a:latin typeface="Open Sans"/>
                <a:ea typeface="Open Sans"/>
                <a:cs typeface="Open Sans"/>
                <a:sym typeface="Open Sans"/>
              </a:defRPr>
            </a:lvl6pPr>
            <a:lvl7pPr indent="-342900" lvl="6" marL="3200400">
              <a:spcBef>
                <a:spcPts val="0"/>
              </a:spcBef>
              <a:spcAft>
                <a:spcPts val="0"/>
              </a:spcAft>
              <a:buSzPts val="1800"/>
              <a:buFont typeface="Open Sans"/>
              <a:buChar char="●"/>
              <a:defRPr sz="1800">
                <a:latin typeface="Open Sans"/>
                <a:ea typeface="Open Sans"/>
                <a:cs typeface="Open Sans"/>
                <a:sym typeface="Open Sans"/>
              </a:defRPr>
            </a:lvl7pPr>
            <a:lvl8pPr indent="-342900" lvl="7" marL="3657600">
              <a:spcBef>
                <a:spcPts val="0"/>
              </a:spcBef>
              <a:spcAft>
                <a:spcPts val="0"/>
              </a:spcAft>
              <a:buSzPts val="1800"/>
              <a:buFont typeface="Open Sans"/>
              <a:buChar char="○"/>
              <a:defRPr sz="1800">
                <a:latin typeface="Open Sans"/>
                <a:ea typeface="Open Sans"/>
                <a:cs typeface="Open Sans"/>
                <a:sym typeface="Open Sans"/>
              </a:defRPr>
            </a:lvl8pPr>
            <a:lvl9pPr indent="-342900" lvl="8" marL="4114800">
              <a:spcBef>
                <a:spcPts val="0"/>
              </a:spcBef>
              <a:spcAft>
                <a:spcPts val="0"/>
              </a:spcAft>
              <a:buSzPts val="1800"/>
              <a:buFont typeface="Open Sans"/>
              <a:buChar char="■"/>
              <a:defRPr sz="1800">
                <a:latin typeface="Open Sans"/>
                <a:ea typeface="Open Sans"/>
                <a:cs typeface="Open Sans"/>
                <a:sym typeface="Open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34" name="Shape 134"/>
        <p:cNvGrpSpPr/>
        <p:nvPr/>
      </p:nvGrpSpPr>
      <p:grpSpPr>
        <a:xfrm>
          <a:off x="0" y="0"/>
          <a:ext cx="0" cy="0"/>
          <a:chOff x="0" y="0"/>
          <a:chExt cx="0" cy="0"/>
        </a:xfrm>
      </p:grpSpPr>
      <p:pic>
        <p:nvPicPr>
          <p:cNvPr id="135" name="Google Shape;135;p24"/>
          <p:cNvPicPr preferRelativeResize="0"/>
          <p:nvPr/>
        </p:nvPicPr>
        <p:blipFill rotWithShape="1">
          <a:blip r:embed="rId2">
            <a:alphaModFix/>
          </a:blip>
          <a:srcRect b="0" l="7120" r="3991" t="0"/>
          <a:stretch/>
        </p:blipFill>
        <p:spPr>
          <a:xfrm>
            <a:off x="0" y="0"/>
            <a:ext cx="9144000" cy="6858000"/>
          </a:xfrm>
          <a:prstGeom prst="rect">
            <a:avLst/>
          </a:prstGeom>
          <a:noFill/>
          <a:ln>
            <a:noFill/>
          </a:ln>
        </p:spPr>
      </p:pic>
      <p:sp>
        <p:nvSpPr>
          <p:cNvPr id="136" name="Google Shape;136;p24"/>
          <p:cNvSpPr/>
          <p:nvPr/>
        </p:nvSpPr>
        <p:spPr>
          <a:xfrm>
            <a:off x="0" y="0"/>
            <a:ext cx="9144000" cy="6858000"/>
          </a:xfrm>
          <a:prstGeom prst="rect">
            <a:avLst/>
          </a:prstGeom>
          <a:solidFill>
            <a:srgbClr val="353535">
              <a:alpha val="7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4"/>
          <p:cNvSpPr txBox="1"/>
          <p:nvPr>
            <p:ph idx="12" type="sldNum"/>
          </p:nvPr>
        </p:nvSpPr>
        <p:spPr>
          <a:xfrm>
            <a:off x="85567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24"/>
          <p:cNvSpPr txBox="1"/>
          <p:nvPr/>
        </p:nvSpPr>
        <p:spPr>
          <a:xfrm>
            <a:off x="129150" y="2420450"/>
            <a:ext cx="8885700" cy="1499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FFFFFF"/>
                </a:solidFill>
                <a:latin typeface="Open Sans"/>
                <a:ea typeface="Open Sans"/>
                <a:cs typeface="Open Sans"/>
                <a:sym typeface="Open Sans"/>
              </a:rPr>
              <a:t>Hack the Technical Interview:</a:t>
            </a:r>
            <a:endParaRPr sz="4200">
              <a:solidFill>
                <a:srgbClr val="FFFFFF"/>
              </a:solidFill>
              <a:latin typeface="Open Sans"/>
              <a:ea typeface="Open Sans"/>
              <a:cs typeface="Open Sans"/>
              <a:sym typeface="Open Sans"/>
            </a:endParaRPr>
          </a:p>
          <a:p>
            <a:pPr indent="0" lvl="0" marL="0" rtl="0" algn="ctr">
              <a:spcBef>
                <a:spcPts val="0"/>
              </a:spcBef>
              <a:spcAft>
                <a:spcPts val="0"/>
              </a:spcAft>
              <a:buNone/>
            </a:pPr>
            <a:r>
              <a:rPr lang="en" sz="4200">
                <a:solidFill>
                  <a:srgbClr val="FFFFFF"/>
                </a:solidFill>
                <a:latin typeface="Open Sans"/>
                <a:ea typeface="Open Sans"/>
                <a:cs typeface="Open Sans"/>
                <a:sym typeface="Open Sans"/>
              </a:rPr>
              <a:t>Algorithms Practice </a:t>
            </a:r>
            <a:endParaRPr sz="4200">
              <a:solidFill>
                <a:srgbClr val="FFFFFF"/>
              </a:solidFill>
              <a:latin typeface="Open Sans"/>
              <a:ea typeface="Open Sans"/>
              <a:cs typeface="Open Sans"/>
              <a:sym typeface="Open Sans"/>
            </a:endParaRPr>
          </a:p>
          <a:p>
            <a:pPr indent="0" lvl="0" marL="0" rtl="0" algn="ctr">
              <a:spcBef>
                <a:spcPts val="0"/>
              </a:spcBef>
              <a:spcAft>
                <a:spcPts val="0"/>
              </a:spcAft>
              <a:buNone/>
            </a:pPr>
            <a:r>
              <a:rPr lang="en" sz="3000">
                <a:solidFill>
                  <a:srgbClr val="FFFFFF"/>
                </a:solidFill>
                <a:latin typeface="Open Sans"/>
                <a:ea typeface="Open Sans"/>
                <a:cs typeface="Open Sans"/>
                <a:sym typeface="Open Sans"/>
              </a:rPr>
              <a:t>Presented by Citrix</a:t>
            </a:r>
            <a:endParaRPr sz="3000">
              <a:solidFill>
                <a:srgbClr val="FFFFFF"/>
              </a:solidFill>
              <a:latin typeface="Open Sans"/>
              <a:ea typeface="Open Sans"/>
              <a:cs typeface="Open Sans"/>
              <a:sym typeface="Open Sans"/>
            </a:endParaRPr>
          </a:p>
        </p:txBody>
      </p:sp>
      <p:sp>
        <p:nvSpPr>
          <p:cNvPr id="139" name="Google Shape;139;p24"/>
          <p:cNvSpPr/>
          <p:nvPr/>
        </p:nvSpPr>
        <p:spPr>
          <a:xfrm>
            <a:off x="3624349" y="1268879"/>
            <a:ext cx="418200" cy="4185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140" name="Google Shape;140;p24"/>
          <p:cNvSpPr/>
          <p:nvPr/>
        </p:nvSpPr>
        <p:spPr>
          <a:xfrm rot="5400000">
            <a:off x="4317150" y="8739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pic>
        <p:nvPicPr>
          <p:cNvPr id="141" name="Google Shape;141;p24"/>
          <p:cNvPicPr preferRelativeResize="0"/>
          <p:nvPr/>
        </p:nvPicPr>
        <p:blipFill>
          <a:blip r:embed="rId3">
            <a:alphaModFix/>
          </a:blip>
          <a:stretch>
            <a:fillRect/>
          </a:stretch>
        </p:blipFill>
        <p:spPr>
          <a:xfrm>
            <a:off x="3154215" y="4415527"/>
            <a:ext cx="1595009" cy="341340"/>
          </a:xfrm>
          <a:prstGeom prst="rect">
            <a:avLst/>
          </a:prstGeom>
          <a:noFill/>
          <a:ln>
            <a:noFill/>
          </a:ln>
        </p:spPr>
      </p:pic>
      <p:sp>
        <p:nvSpPr>
          <p:cNvPr id="142" name="Google Shape;142;p24"/>
          <p:cNvSpPr txBox="1"/>
          <p:nvPr/>
        </p:nvSpPr>
        <p:spPr>
          <a:xfrm>
            <a:off x="3778800" y="14122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143" name="Google Shape;143;p24"/>
          <p:cNvCxnSpPr/>
          <p:nvPr/>
        </p:nvCxnSpPr>
        <p:spPr>
          <a:xfrm>
            <a:off x="2849400" y="4123625"/>
            <a:ext cx="34452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44" name="Shape 144"/>
        <p:cNvGrpSpPr/>
        <p:nvPr/>
      </p:nvGrpSpPr>
      <p:grpSpPr>
        <a:xfrm>
          <a:off x="0" y="0"/>
          <a:ext cx="0" cy="0"/>
          <a:chOff x="0" y="0"/>
          <a:chExt cx="0" cy="0"/>
        </a:xfrm>
      </p:grpSpPr>
      <p:sp>
        <p:nvSpPr>
          <p:cNvPr id="145" name="Google Shape;145;p25"/>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0" name="Shape 20"/>
        <p:cNvGrpSpPr/>
        <p:nvPr/>
      </p:nvGrpSpPr>
      <p:grpSpPr>
        <a:xfrm>
          <a:off x="0" y="0"/>
          <a:ext cx="0" cy="0"/>
          <a:chOff x="0" y="0"/>
          <a:chExt cx="0" cy="0"/>
        </a:xfrm>
      </p:grpSpPr>
      <p:sp>
        <p:nvSpPr>
          <p:cNvPr id="21" name="Google Shape;21;p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22" name="Google Shape;22;p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3" name="Google Shape;23;p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4" name="Google Shape;24;p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5" name="Google Shape;25;p4"/>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!Light</a:t>
            </a:r>
            <a:endParaRPr b="1">
              <a:solidFill>
                <a:srgbClr val="EAEAEA"/>
              </a:solidFill>
              <a:latin typeface="Open Sans"/>
              <a:ea typeface="Open Sans"/>
              <a:cs typeface="Open Sans"/>
              <a:sym typeface="Open Sans"/>
            </a:endParaRPr>
          </a:p>
        </p:txBody>
      </p:sp>
      <p:sp>
        <p:nvSpPr>
          <p:cNvPr id="26" name="Google Shape;26;p4"/>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7" name="Google Shape;27;p4"/>
          <p:cNvSpPr txBox="1"/>
          <p:nvPr/>
        </p:nvSpPr>
        <p:spPr>
          <a:xfrm>
            <a:off x="1955550" y="2048950"/>
            <a:ext cx="52329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0.</a:t>
            </a:r>
            <a:r>
              <a:rPr lang="en" sz="2400">
                <a:latin typeface="Open Sans"/>
                <a:ea typeface="Open Sans"/>
                <a:cs typeface="Open Sans"/>
                <a:sym typeface="Open Sans"/>
              </a:rPr>
              <a:t> Welcome to MLH Localhost</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Alexa &amp; Voice UIs</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Developing for Alexa</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Build Your First Alexa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28" name="Shape 28"/>
        <p:cNvGrpSpPr/>
        <p:nvPr/>
      </p:nvGrpSpPr>
      <p:grpSpPr>
        <a:xfrm>
          <a:off x="0" y="0"/>
          <a:ext cx="0" cy="0"/>
          <a:chOff x="0" y="0"/>
          <a:chExt cx="0" cy="0"/>
        </a:xfrm>
      </p:grpSpPr>
      <p:pic>
        <p:nvPicPr>
          <p:cNvPr id="29" name="Google Shape;29;p5"/>
          <p:cNvPicPr preferRelativeResize="0"/>
          <p:nvPr/>
        </p:nvPicPr>
        <p:blipFill rotWithShape="1">
          <a:blip r:embed="rId2">
            <a:alphaModFix/>
          </a:blip>
          <a:srcRect b="0" l="0" r="0" t="1613"/>
          <a:stretch/>
        </p:blipFill>
        <p:spPr>
          <a:xfrm>
            <a:off x="0" y="-24000"/>
            <a:ext cx="9144000" cy="6906000"/>
          </a:xfrm>
          <a:prstGeom prst="rect">
            <a:avLst/>
          </a:prstGeom>
          <a:noFill/>
          <a:ln>
            <a:noFill/>
          </a:ln>
        </p:spPr>
      </p:pic>
      <p:sp>
        <p:nvSpPr>
          <p:cNvPr id="30" name="Google Shape;30;p5"/>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 name="Google Shape;31;p5"/>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32" name="Google Shape;32;p5"/>
          <p:cNvSpPr txBox="1"/>
          <p:nvPr/>
        </p:nvSpPr>
        <p:spPr>
          <a:xfrm>
            <a:off x="986250" y="2267797"/>
            <a:ext cx="7171500" cy="28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Slideshow</a:t>
            </a:r>
            <a:endParaRPr b="1" sz="7200">
              <a:solidFill>
                <a:srgbClr val="EAEAEA"/>
              </a:solidFill>
              <a:latin typeface="Open Sans"/>
              <a:ea typeface="Open Sans"/>
              <a:cs typeface="Open Sans"/>
              <a:sym typeface="Open Sans"/>
            </a:endParaRPr>
          </a:p>
          <a:p>
            <a:pPr indent="0" lvl="0" marL="0" rtl="0" algn="ctr">
              <a:spcBef>
                <a:spcPts val="0"/>
              </a:spcBef>
              <a:spcAft>
                <a:spcPts val="0"/>
              </a:spcAft>
              <a:buNone/>
            </a:pPr>
            <a:r>
              <a:rPr b="1" lang="en" sz="7200">
                <a:solidFill>
                  <a:srgbClr val="EAEAEA"/>
                </a:solidFill>
                <a:latin typeface="Open Sans"/>
                <a:ea typeface="Open Sans"/>
                <a:cs typeface="Open Sans"/>
                <a:sym typeface="Open Sans"/>
              </a:rPr>
              <a:t>Karaoke</a:t>
            </a:r>
            <a:endParaRPr b="1" sz="7200">
              <a:solidFill>
                <a:srgbClr val="EAEAEA"/>
              </a:solidFill>
              <a:latin typeface="Open Sans"/>
              <a:ea typeface="Open Sans"/>
              <a:cs typeface="Open Sans"/>
              <a:sym typeface="Open Sans"/>
            </a:endParaRPr>
          </a:p>
        </p:txBody>
      </p:sp>
      <p:sp>
        <p:nvSpPr>
          <p:cNvPr id="33" name="Google Shape;33;p5"/>
          <p:cNvSpPr/>
          <p:nvPr/>
        </p:nvSpPr>
        <p:spPr>
          <a:xfrm>
            <a:off x="3401700" y="1846000"/>
            <a:ext cx="23406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Slideshow Karaoke</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p:cSld name="CUSTOM_1">
    <p:spTree>
      <p:nvGrpSpPr>
        <p:cNvPr id="34" name="Shape 34"/>
        <p:cNvGrpSpPr/>
        <p:nvPr/>
      </p:nvGrpSpPr>
      <p:grpSpPr>
        <a:xfrm>
          <a:off x="0" y="0"/>
          <a:ext cx="0" cy="0"/>
          <a:chOff x="0" y="0"/>
          <a:chExt cx="0" cy="0"/>
        </a:xfrm>
      </p:grpSpPr>
      <p:pic>
        <p:nvPicPr>
          <p:cNvPr id="35" name="Google Shape;35;p6"/>
          <p:cNvPicPr preferRelativeResize="0"/>
          <p:nvPr/>
        </p:nvPicPr>
        <p:blipFill rotWithShape="1">
          <a:blip r:embed="rId2">
            <a:alphaModFix/>
          </a:blip>
          <a:srcRect b="0" l="0" r="0" t="1613"/>
          <a:stretch/>
        </p:blipFill>
        <p:spPr>
          <a:xfrm>
            <a:off x="0" y="-24000"/>
            <a:ext cx="9144000" cy="6906000"/>
          </a:xfrm>
          <a:prstGeom prst="rect">
            <a:avLst/>
          </a:prstGeom>
          <a:noFill/>
          <a:ln>
            <a:noFill/>
          </a:ln>
        </p:spPr>
      </p:pic>
      <p:sp>
        <p:nvSpPr>
          <p:cNvPr id="36" name="Google Shape;36;p6"/>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 name="Google Shape;37;p6"/>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38" name="Google Shape;38;p6"/>
          <p:cNvSpPr txBox="1"/>
          <p:nvPr/>
        </p:nvSpPr>
        <p:spPr>
          <a:xfrm>
            <a:off x="986250" y="2267797"/>
            <a:ext cx="7171500" cy="28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Closing</a:t>
            </a:r>
            <a:r>
              <a:rPr b="1" lang="en" sz="7200">
                <a:solidFill>
                  <a:srgbClr val="EAEAEA"/>
                </a:solidFill>
                <a:latin typeface="Open Sans"/>
                <a:ea typeface="Open Sans"/>
                <a:cs typeface="Open Sans"/>
                <a:sym typeface="Open Sans"/>
              </a:rPr>
              <a:t> Ceremony</a:t>
            </a:r>
            <a:endParaRPr b="1" sz="7200">
              <a:solidFill>
                <a:srgbClr val="EAEAEA"/>
              </a:solidFill>
              <a:latin typeface="Open Sans"/>
              <a:ea typeface="Open Sans"/>
              <a:cs typeface="Open Sans"/>
              <a:sym typeface="Open Sans"/>
            </a:endParaRPr>
          </a:p>
        </p:txBody>
      </p:sp>
      <p:sp>
        <p:nvSpPr>
          <p:cNvPr id="39" name="Google Shape;39;p6"/>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!Light</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40" name="Shape 40"/>
        <p:cNvGrpSpPr/>
        <p:nvPr/>
      </p:nvGrpSpPr>
      <p:grpSpPr>
        <a:xfrm>
          <a:off x="0" y="0"/>
          <a:ext cx="0" cy="0"/>
          <a:chOff x="0" y="0"/>
          <a:chExt cx="0" cy="0"/>
        </a:xfrm>
      </p:grpSpPr>
      <p:sp>
        <p:nvSpPr>
          <p:cNvPr id="41" name="Google Shape;41;p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3" name="Shape 43"/>
        <p:cNvGrpSpPr/>
        <p:nvPr/>
      </p:nvGrpSpPr>
      <p:grpSpPr>
        <a:xfrm>
          <a:off x="0" y="0"/>
          <a:ext cx="0" cy="0"/>
          <a:chOff x="0" y="0"/>
          <a:chExt cx="0" cy="0"/>
        </a:xfrm>
      </p:grpSpPr>
      <p:sp>
        <p:nvSpPr>
          <p:cNvPr id="44" name="Google Shape;44;p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45" name="Google Shape;45;p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46" name="Google Shape;46;p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47" name="Google Shape;47;p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48" name="Google Shape;48;p9"/>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!Light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49" name="Shape 49"/>
        <p:cNvGrpSpPr/>
        <p:nvPr/>
      </p:nvGrpSpPr>
      <p:grpSpPr>
        <a:xfrm>
          <a:off x="0" y="0"/>
          <a:ext cx="0" cy="0"/>
          <a:chOff x="0" y="0"/>
          <a:chExt cx="0" cy="0"/>
        </a:xfrm>
      </p:grpSpPr>
      <p:sp>
        <p:nvSpPr>
          <p:cNvPr id="50" name="Google Shape;50;p1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51" name="Google Shape;51;p1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52" name="Google Shape;52;p10"/>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53" name="Google Shape;53;p1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4" name="Google Shape;54;p10"/>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!Light</a:t>
            </a:r>
            <a:endParaRPr b="1">
              <a:solidFill>
                <a:srgbClr val="EAEAEA"/>
              </a:solidFill>
              <a:latin typeface="Open Sans"/>
              <a:ea typeface="Open Sans"/>
              <a:cs typeface="Open Sans"/>
              <a:sym typeface="Open Sans"/>
            </a:endParaRPr>
          </a:p>
        </p:txBody>
      </p:sp>
      <p:sp>
        <p:nvSpPr>
          <p:cNvPr id="55" name="Google Shape;55;p10"/>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 name="Google Shape;56;p10"/>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57" name="Shape 57"/>
        <p:cNvGrpSpPr/>
        <p:nvPr/>
      </p:nvGrpSpPr>
      <p:grpSpPr>
        <a:xfrm>
          <a:off x="0" y="0"/>
          <a:ext cx="0" cy="0"/>
          <a:chOff x="0" y="0"/>
          <a:chExt cx="0" cy="0"/>
        </a:xfrm>
      </p:grpSpPr>
      <p:sp>
        <p:nvSpPr>
          <p:cNvPr id="58" name="Google Shape;58;p1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59" name="Google Shape;59;p11"/>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60" name="Google Shape;60;p11"/>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61" name="Google Shape;61;p11"/>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62" name="Google Shape;62;p11"/>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!Light</a:t>
            </a:r>
            <a:endParaRPr b="1">
              <a:solidFill>
                <a:srgbClr val="EAEAEA"/>
              </a:solidFill>
              <a:latin typeface="Open Sans"/>
              <a:ea typeface="Open Sans"/>
              <a:cs typeface="Open Sans"/>
              <a:sym typeface="Open Sans"/>
            </a:endParaRPr>
          </a:p>
        </p:txBody>
      </p:sp>
      <p:sp>
        <p:nvSpPr>
          <p:cNvPr id="63" name="Google Shape;63;p11"/>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64" name="Google Shape;64;p11"/>
          <p:cNvSpPr txBox="1"/>
          <p:nvPr/>
        </p:nvSpPr>
        <p:spPr>
          <a:xfrm>
            <a:off x="1955550" y="2048950"/>
            <a:ext cx="5232900" cy="3952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0.</a:t>
            </a:r>
            <a:r>
              <a:rPr lang="en" sz="2400">
                <a:latin typeface="Open Sans"/>
                <a:ea typeface="Open Sans"/>
                <a:cs typeface="Open Sans"/>
                <a:sym typeface="Open Sans"/>
              </a:rPr>
              <a:t> Welcome to MLH Localhost</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What is a Hack Day</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Resources and Schedule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Demos and Prizes!</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The MLH Code of Conduct</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solidFill>
                  <a:schemeClr val="dk1"/>
                </a:solidFill>
                <a:latin typeface="Open Sans"/>
                <a:ea typeface="Open Sans"/>
                <a:cs typeface="Open Sans"/>
                <a:sym typeface="Open Sans"/>
              </a:rPr>
              <a:t>Team Formation</a:t>
            </a:r>
            <a:endParaRPr sz="2400">
              <a:latin typeface="Open Sans"/>
              <a:ea typeface="Open Sans"/>
              <a:cs typeface="Open Sans"/>
              <a:sym typeface="Ope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5.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42" name="Shape 4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73" name="Shape 7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104" name="Shape 104"/>
        <p:cNvGrpSpPr/>
        <p:nvPr/>
      </p:nvGrpSpPr>
      <p:grpSpPr>
        <a:xfrm>
          <a:off x="0" y="0"/>
          <a:ext cx="0" cy="0"/>
          <a:chOff x="0" y="0"/>
          <a:chExt cx="0" cy="0"/>
        </a:xfrm>
      </p:grpSpPr>
      <p:sp>
        <p:nvSpPr>
          <p:cNvPr id="105" name="Google Shape;105;p20"/>
          <p:cNvSpPr txBox="1"/>
          <p:nvPr>
            <p:ph idx="12" type="sldNum"/>
          </p:nvPr>
        </p:nvSpPr>
        <p:spPr>
          <a:xfrm>
            <a:off x="8556784" y="6333134"/>
            <a:ext cx="548700" cy="5247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Google Shape;150;p26"/>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151" name="Google Shape;151;p26"/>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v.0.0.1</a:t>
            </a:r>
            <a:endParaRPr sz="1000">
              <a:solidFill>
                <a:schemeClr val="lt1"/>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D857F"/>
        </a:solidFill>
      </p:bgPr>
    </p:bg>
    <p:spTree>
      <p:nvGrpSpPr>
        <p:cNvPr id="155" name="Shape 155"/>
        <p:cNvGrpSpPr/>
        <p:nvPr/>
      </p:nvGrpSpPr>
      <p:grpSpPr>
        <a:xfrm>
          <a:off x="0" y="0"/>
          <a:ext cx="0" cy="0"/>
          <a:chOff x="0" y="0"/>
          <a:chExt cx="0" cy="0"/>
        </a:xfrm>
      </p:grpSpPr>
      <p:sp>
        <p:nvSpPr>
          <p:cNvPr id="156" name="Google Shape;156;p27"/>
          <p:cNvSpPr txBox="1"/>
          <p:nvPr>
            <p:ph type="title"/>
          </p:nvPr>
        </p:nvSpPr>
        <p:spPr>
          <a:xfrm>
            <a:off x="161550" y="573035"/>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Using your Web Browser, </a:t>
            </a:r>
            <a:endParaRPr i="1" sz="3000">
              <a:solidFill>
                <a:schemeClr val="lt1"/>
              </a:solidFill>
              <a:latin typeface="Open Sans"/>
              <a:ea typeface="Open Sans"/>
              <a:cs typeface="Open Sans"/>
              <a:sym typeface="Open Sans"/>
            </a:endParaRPr>
          </a:p>
          <a:p>
            <a:pPr indent="0" lvl="0" marL="0" rtl="0" algn="ctr">
              <a:spcBef>
                <a:spcPts val="0"/>
              </a:spcBef>
              <a:spcAft>
                <a:spcPts val="0"/>
              </a:spcAft>
              <a:buNone/>
            </a:pPr>
            <a:r>
              <a:rPr i="1" lang="en" sz="3000">
                <a:solidFill>
                  <a:schemeClr val="lt1"/>
                </a:solidFill>
                <a:latin typeface="Open Sans"/>
                <a:ea typeface="Open Sans"/>
                <a:cs typeface="Open Sans"/>
                <a:sym typeface="Open Sans"/>
              </a:rPr>
              <a:t>Open this URL: </a:t>
            </a:r>
            <a:endParaRPr i="1" sz="3000">
              <a:solidFill>
                <a:schemeClr val="lt1"/>
              </a:solidFill>
              <a:latin typeface="Open Sans"/>
              <a:ea typeface="Open Sans"/>
              <a:cs typeface="Open Sans"/>
              <a:sym typeface="Open Sans"/>
            </a:endParaRPr>
          </a:p>
        </p:txBody>
      </p:sp>
      <p:sp>
        <p:nvSpPr>
          <p:cNvPr id="157" name="Google Shape;157;p27"/>
          <p:cNvSpPr/>
          <p:nvPr/>
        </p:nvSpPr>
        <p:spPr>
          <a:xfrm>
            <a:off x="877950" y="1859800"/>
            <a:ext cx="7388100" cy="893700"/>
          </a:xfrm>
          <a:prstGeom prst="rect">
            <a:avLst/>
          </a:prstGeom>
          <a:solidFill>
            <a:srgbClr val="ED857F"/>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http://mlhlocal.host/lhd-resources</a:t>
            </a:r>
            <a:endParaRPr sz="3000">
              <a:solidFill>
                <a:srgbClr val="FFD966"/>
              </a:solidFill>
            </a:endParaRPr>
          </a:p>
        </p:txBody>
      </p:sp>
      <p:cxnSp>
        <p:nvCxnSpPr>
          <p:cNvPr id="158" name="Google Shape;158;p27"/>
          <p:cNvCxnSpPr/>
          <p:nvPr/>
        </p:nvCxnSpPr>
        <p:spPr>
          <a:xfrm>
            <a:off x="0" y="3429000"/>
            <a:ext cx="8935800" cy="0"/>
          </a:xfrm>
          <a:prstGeom prst="straightConnector1">
            <a:avLst/>
          </a:prstGeom>
          <a:noFill/>
          <a:ln cap="flat" cmpd="sng" w="38100">
            <a:solidFill>
              <a:schemeClr val="lt1"/>
            </a:solidFill>
            <a:prstDash val="dash"/>
            <a:round/>
            <a:headEnd len="med" w="med" type="none"/>
            <a:tailEnd len="med" w="med" type="none"/>
          </a:ln>
        </p:spPr>
      </p:cxnSp>
      <p:sp>
        <p:nvSpPr>
          <p:cNvPr id="159" name="Google Shape;159;p27"/>
          <p:cNvSpPr txBox="1"/>
          <p:nvPr>
            <p:ph idx="2" type="title"/>
          </p:nvPr>
        </p:nvSpPr>
        <p:spPr>
          <a:xfrm>
            <a:off x="161550" y="3966203"/>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Click on the workshop you’re attending, and find:</a:t>
            </a:r>
            <a:endParaRPr i="1" sz="3000">
              <a:solidFill>
                <a:schemeClr val="lt1"/>
              </a:solidFill>
              <a:latin typeface="Open Sans"/>
              <a:ea typeface="Open Sans"/>
              <a:cs typeface="Open Sans"/>
              <a:sym typeface="Open Sans"/>
            </a:endParaRPr>
          </a:p>
        </p:txBody>
      </p:sp>
      <p:sp>
        <p:nvSpPr>
          <p:cNvPr id="160" name="Google Shape;160;p27"/>
          <p:cNvSpPr txBox="1"/>
          <p:nvPr/>
        </p:nvSpPr>
        <p:spPr>
          <a:xfrm>
            <a:off x="161550" y="4795691"/>
            <a:ext cx="41472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Setup Instructions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 Code Samples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 demo project</a:t>
            </a:r>
            <a:endParaRPr sz="2200">
              <a:solidFill>
                <a:schemeClr val="lt1"/>
              </a:solidFill>
              <a:latin typeface="Open Sans"/>
              <a:ea typeface="Open Sans"/>
              <a:cs typeface="Open Sans"/>
              <a:sym typeface="Open Sans"/>
            </a:endParaRPr>
          </a:p>
        </p:txBody>
      </p:sp>
      <p:sp>
        <p:nvSpPr>
          <p:cNvPr id="161" name="Google Shape;161;p27"/>
          <p:cNvSpPr txBox="1"/>
          <p:nvPr/>
        </p:nvSpPr>
        <p:spPr>
          <a:xfrm>
            <a:off x="4835250" y="4795691"/>
            <a:ext cx="41472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 Workshop FAQ</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These Workshop Slides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More Learning Resources</a:t>
            </a:r>
            <a:endParaRPr sz="2200">
              <a:solidFill>
                <a:schemeClr val="lt1"/>
              </a:solidFill>
              <a:latin typeface="Open Sans"/>
              <a:ea typeface="Open Sans"/>
              <a:cs typeface="Open Sans"/>
              <a:sym typeface="Open Sans"/>
            </a:endParaRPr>
          </a:p>
        </p:txBody>
      </p:sp>
      <p:sp>
        <p:nvSpPr>
          <p:cNvPr id="162" name="Google Shape;162;p27"/>
          <p:cNvSpPr/>
          <p:nvPr/>
        </p:nvSpPr>
        <p:spPr>
          <a:xfrm>
            <a:off x="145375" y="1710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163" name="Google Shape;163;p27"/>
          <p:cNvSpPr txBox="1"/>
          <p:nvPr/>
        </p:nvSpPr>
        <p:spPr>
          <a:xfrm>
            <a:off x="98425" y="119725"/>
            <a:ext cx="444600" cy="45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1</a:t>
            </a:r>
            <a:endParaRPr sz="1800">
              <a:latin typeface="Open Sans ExtraBold"/>
              <a:ea typeface="Open Sans ExtraBold"/>
              <a:cs typeface="Open Sans ExtraBold"/>
              <a:sym typeface="Open Sans ExtraBold"/>
            </a:endParaRPr>
          </a:p>
        </p:txBody>
      </p:sp>
      <p:sp>
        <p:nvSpPr>
          <p:cNvPr id="164" name="Google Shape;164;p27"/>
          <p:cNvSpPr/>
          <p:nvPr/>
        </p:nvSpPr>
        <p:spPr>
          <a:xfrm>
            <a:off x="208500" y="36498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165" name="Google Shape;165;p27"/>
          <p:cNvSpPr txBox="1"/>
          <p:nvPr/>
        </p:nvSpPr>
        <p:spPr>
          <a:xfrm>
            <a:off x="161550" y="3598525"/>
            <a:ext cx="444600" cy="45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2</a:t>
            </a:r>
            <a:endParaRPr sz="1800">
              <a:latin typeface="Open Sans ExtraBold"/>
              <a:ea typeface="Open Sans ExtraBold"/>
              <a:cs typeface="Open Sans ExtraBold"/>
              <a:sym typeface="Open Sans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161550" y="1793600"/>
            <a:ext cx="88209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FFD966"/>
                </a:solidFill>
                <a:latin typeface="Open Sans"/>
                <a:ea typeface="Open Sans"/>
                <a:cs typeface="Open Sans"/>
                <a:sym typeface="Open Sans"/>
              </a:rPr>
              <a:t>Our</a:t>
            </a:r>
            <a:r>
              <a:rPr b="1" i="1" lang="en" sz="3000">
                <a:solidFill>
                  <a:schemeClr val="lt1"/>
                </a:solidFill>
                <a:latin typeface="Open Sans"/>
                <a:ea typeface="Open Sans"/>
                <a:cs typeface="Open Sans"/>
                <a:sym typeface="Open Sans"/>
              </a:rPr>
              <a:t> </a:t>
            </a:r>
            <a:r>
              <a:rPr b="1" i="1" lang="en" sz="3000">
                <a:solidFill>
                  <a:srgbClr val="FFD966"/>
                </a:solidFill>
                <a:latin typeface="Open Sans"/>
                <a:ea typeface="Open Sans"/>
                <a:cs typeface="Open Sans"/>
                <a:sym typeface="Open Sans"/>
              </a:rPr>
              <a:t>Mission</a:t>
            </a:r>
            <a:r>
              <a:rPr b="1" i="1" lang="en" sz="3000">
                <a:solidFill>
                  <a:schemeClr val="lt1"/>
                </a:solidFill>
                <a:latin typeface="Open Sans"/>
                <a:ea typeface="Open Sans"/>
                <a:cs typeface="Open Sans"/>
                <a:sym typeface="Open Sans"/>
              </a:rPr>
              <a:t> is to Empower Hackers.</a:t>
            </a:r>
            <a:endParaRPr b="1" i="1" sz="3000">
              <a:solidFill>
                <a:schemeClr val="lt1"/>
              </a:solidFill>
              <a:latin typeface="Open Sans"/>
              <a:ea typeface="Open Sans"/>
              <a:cs typeface="Open Sans"/>
              <a:sym typeface="Open Sans"/>
            </a:endParaRPr>
          </a:p>
        </p:txBody>
      </p:sp>
      <p:sp>
        <p:nvSpPr>
          <p:cNvPr id="171" name="Google Shape;171;p28"/>
          <p:cNvSpPr/>
          <p:nvPr/>
        </p:nvSpPr>
        <p:spPr>
          <a:xfrm>
            <a:off x="327825" y="2920148"/>
            <a:ext cx="2556900" cy="22404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EAEAEA"/>
                </a:solidFill>
                <a:latin typeface="Open Sans"/>
                <a:ea typeface="Open Sans"/>
                <a:cs typeface="Open Sans"/>
                <a:sym typeface="Open Sans"/>
              </a:rPr>
              <a:t>65,000</a:t>
            </a:r>
            <a:r>
              <a:rPr b="1" lang="en" sz="3600">
                <a:solidFill>
                  <a:srgbClr val="EAEAEA"/>
                </a:solidFill>
                <a:latin typeface="Open Sans"/>
                <a:ea typeface="Open Sans"/>
                <a:cs typeface="Open Sans"/>
                <a:sym typeface="Open Sans"/>
              </a:rPr>
              <a:t>+</a:t>
            </a:r>
            <a:endParaRPr b="1" sz="3600">
              <a:solidFill>
                <a:srgbClr val="EAEAEA"/>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HACKERS</a:t>
            </a:r>
            <a:endParaRPr sz="1800">
              <a:solidFill>
                <a:srgbClr val="EAEAEA"/>
              </a:solidFill>
              <a:latin typeface="Open Sans"/>
              <a:ea typeface="Open Sans"/>
              <a:cs typeface="Open Sans"/>
              <a:sym typeface="Open Sans"/>
            </a:endParaRPr>
          </a:p>
        </p:txBody>
      </p:sp>
      <p:sp>
        <p:nvSpPr>
          <p:cNvPr id="172" name="Google Shape;172;p28"/>
          <p:cNvSpPr/>
          <p:nvPr/>
        </p:nvSpPr>
        <p:spPr>
          <a:xfrm>
            <a:off x="3293550" y="2920148"/>
            <a:ext cx="2556900" cy="22404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800">
                <a:solidFill>
                  <a:srgbClr val="EAEAEA"/>
                </a:solidFill>
                <a:latin typeface="Open Sans"/>
                <a:ea typeface="Open Sans"/>
                <a:cs typeface="Open Sans"/>
                <a:sym typeface="Open Sans"/>
              </a:rPr>
              <a:t>12,000</a:t>
            </a:r>
            <a:r>
              <a:rPr b="1" lang="en" sz="3600">
                <a:solidFill>
                  <a:srgbClr val="EAEAEA"/>
                </a:solidFill>
                <a:latin typeface="Open Sans"/>
                <a:ea typeface="Open Sans"/>
                <a:cs typeface="Open Sans"/>
                <a:sym typeface="Open Sans"/>
              </a:rPr>
              <a:t>+</a:t>
            </a:r>
            <a:endParaRPr b="1" sz="4800">
              <a:solidFill>
                <a:srgbClr val="EAEAEA"/>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PROJECTS CREATED</a:t>
            </a:r>
            <a:endParaRPr/>
          </a:p>
        </p:txBody>
      </p:sp>
      <p:sp>
        <p:nvSpPr>
          <p:cNvPr id="173" name="Google Shape;173;p28"/>
          <p:cNvSpPr/>
          <p:nvPr/>
        </p:nvSpPr>
        <p:spPr>
          <a:xfrm>
            <a:off x="6259275" y="2920148"/>
            <a:ext cx="2556900" cy="22404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800">
                <a:solidFill>
                  <a:srgbClr val="EAEAEA"/>
                </a:solidFill>
                <a:latin typeface="Open Sans"/>
                <a:ea typeface="Open Sans"/>
                <a:cs typeface="Open Sans"/>
                <a:sym typeface="Open Sans"/>
              </a:rPr>
              <a:t>400</a:t>
            </a:r>
            <a:r>
              <a:rPr b="1" lang="en" sz="3600">
                <a:solidFill>
                  <a:srgbClr val="EAEAEA"/>
                </a:solidFill>
                <a:latin typeface="Open Sans"/>
                <a:ea typeface="Open Sans"/>
                <a:cs typeface="Open Sans"/>
                <a:sym typeface="Open Sans"/>
              </a:rPr>
              <a:t>+</a:t>
            </a:r>
            <a:endParaRPr b="1" sz="4800">
              <a:solidFill>
                <a:srgbClr val="EAEAEA"/>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CITIES</a:t>
            </a:r>
            <a:endParaRPr/>
          </a:p>
        </p:txBody>
      </p:sp>
      <p:pic>
        <p:nvPicPr>
          <p:cNvPr id="174" name="Google Shape;174;p28"/>
          <p:cNvPicPr preferRelativeResize="0"/>
          <p:nvPr/>
        </p:nvPicPr>
        <p:blipFill>
          <a:blip r:embed="rId3">
            <a:alphaModFix/>
          </a:blip>
          <a:stretch>
            <a:fillRect/>
          </a:stretch>
        </p:blipFill>
        <p:spPr>
          <a:xfrm>
            <a:off x="3293548" y="366350"/>
            <a:ext cx="2556899" cy="1076763"/>
          </a:xfrm>
          <a:prstGeom prst="rect">
            <a:avLst/>
          </a:prstGeom>
          <a:noFill/>
          <a:ln>
            <a:noFill/>
          </a:ln>
        </p:spPr>
      </p:pic>
      <p:sp>
        <p:nvSpPr>
          <p:cNvPr id="175" name="Google Shape;175;p28"/>
          <p:cNvSpPr txBox="1"/>
          <p:nvPr/>
        </p:nvSpPr>
        <p:spPr>
          <a:xfrm>
            <a:off x="80850" y="5635200"/>
            <a:ext cx="8982300" cy="10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200">
                <a:solidFill>
                  <a:schemeClr val="lt1"/>
                </a:solidFill>
                <a:latin typeface="Open Sans"/>
                <a:ea typeface="Open Sans"/>
                <a:cs typeface="Open Sans"/>
                <a:sym typeface="Open Sans"/>
              </a:rPr>
              <a:t>We hope you learn something awesome today!</a:t>
            </a:r>
            <a:endParaRPr b="1" i="1" sz="2200">
              <a:solidFill>
                <a:schemeClr val="lt1"/>
              </a:solidFill>
              <a:latin typeface="Open Sans"/>
              <a:ea typeface="Open Sans"/>
              <a:cs typeface="Open Sans"/>
              <a:sym typeface="Open Sans"/>
            </a:endParaRPr>
          </a:p>
          <a:p>
            <a:pPr indent="0" lvl="0" marL="0" rtl="0" algn="ctr">
              <a:spcBef>
                <a:spcPts val="0"/>
              </a:spcBef>
              <a:spcAft>
                <a:spcPts val="0"/>
              </a:spcAft>
              <a:buNone/>
            </a:pPr>
            <a:r>
              <a:rPr i="1" lang="en" sz="2200">
                <a:solidFill>
                  <a:schemeClr val="lt1"/>
                </a:solidFill>
                <a:latin typeface="Open Sans"/>
                <a:ea typeface="Open Sans"/>
                <a:cs typeface="Open Sans"/>
                <a:sym typeface="Open Sans"/>
              </a:rPr>
              <a:t>Find more resources: http://mlh.io/</a:t>
            </a:r>
            <a:endParaRPr i="1" sz="2200">
              <a:solidFill>
                <a:schemeClr val="lt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161550" y="938475"/>
            <a:ext cx="8820900" cy="10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3000">
                <a:solidFill>
                  <a:srgbClr val="353535"/>
                </a:solidFill>
                <a:latin typeface="Open Sans"/>
                <a:ea typeface="Open Sans"/>
                <a:cs typeface="Open Sans"/>
                <a:sym typeface="Open Sans"/>
              </a:rPr>
              <a:t>What is Slideshow Karaoke?</a:t>
            </a:r>
            <a:endParaRPr b="1" i="1" sz="3000">
              <a:solidFill>
                <a:srgbClr val="353535"/>
              </a:solidFill>
              <a:latin typeface="Open Sans"/>
              <a:ea typeface="Open Sans"/>
              <a:cs typeface="Open Sans"/>
              <a:sym typeface="Open Sans"/>
            </a:endParaRPr>
          </a:p>
        </p:txBody>
      </p:sp>
      <p:sp>
        <p:nvSpPr>
          <p:cNvPr id="181" name="Google Shape;181;p29"/>
          <p:cNvSpPr txBox="1"/>
          <p:nvPr>
            <p:ph idx="2" type="title"/>
          </p:nvPr>
        </p:nvSpPr>
        <p:spPr>
          <a:xfrm>
            <a:off x="447375" y="1757700"/>
            <a:ext cx="8416200" cy="204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353535"/>
                </a:solidFill>
                <a:latin typeface="Open Sans"/>
                <a:ea typeface="Open Sans"/>
                <a:cs typeface="Open Sans"/>
                <a:sym typeface="Open Sans"/>
              </a:rPr>
              <a:t>Slideshow Karaoke is a fun game where participants are called up to the stage one at a time. The audience will shout out topics and organizer will use those topic suggestions to find a random yet topical slide deck on the Internet. The participant on stage will then present the slide deck without getting to view the content. The organizer will keep time and progress the slidedeck as the participant makes their presentation.</a:t>
            </a:r>
            <a:endParaRPr sz="1800">
              <a:solidFill>
                <a:srgbClr val="353535"/>
              </a:solidFill>
              <a:latin typeface="Open Sans"/>
              <a:ea typeface="Open Sans"/>
              <a:cs typeface="Open Sans"/>
              <a:sym typeface="Open Sans"/>
            </a:endParaRPr>
          </a:p>
        </p:txBody>
      </p:sp>
      <p:grpSp>
        <p:nvGrpSpPr>
          <p:cNvPr id="182" name="Google Shape;182;p29"/>
          <p:cNvGrpSpPr/>
          <p:nvPr/>
        </p:nvGrpSpPr>
        <p:grpSpPr>
          <a:xfrm>
            <a:off x="1089625" y="4065075"/>
            <a:ext cx="7131700" cy="2380676"/>
            <a:chOff x="1176563" y="4065075"/>
            <a:chExt cx="7131700" cy="2380676"/>
          </a:xfrm>
        </p:grpSpPr>
        <p:pic>
          <p:nvPicPr>
            <p:cNvPr id="183" name="Google Shape;183;p29"/>
            <p:cNvPicPr preferRelativeResize="0"/>
            <p:nvPr/>
          </p:nvPicPr>
          <p:blipFill rotWithShape="1">
            <a:blip r:embed="rId3">
              <a:alphaModFix/>
            </a:blip>
            <a:srcRect b="3716" l="0" r="0" t="0"/>
            <a:stretch/>
          </p:blipFill>
          <p:spPr>
            <a:xfrm>
              <a:off x="1176563" y="4065075"/>
              <a:ext cx="3433267" cy="2380676"/>
            </a:xfrm>
            <a:prstGeom prst="rect">
              <a:avLst/>
            </a:prstGeom>
            <a:noFill/>
            <a:ln cap="flat" cmpd="sng" w="9525">
              <a:solidFill>
                <a:srgbClr val="000000"/>
              </a:solidFill>
              <a:prstDash val="solid"/>
              <a:round/>
              <a:headEnd len="sm" w="sm" type="none"/>
              <a:tailEnd len="sm" w="sm" type="none"/>
            </a:ln>
          </p:spPr>
        </p:pic>
        <p:pic>
          <p:nvPicPr>
            <p:cNvPr id="184" name="Google Shape;184;p29"/>
            <p:cNvPicPr preferRelativeResize="0"/>
            <p:nvPr/>
          </p:nvPicPr>
          <p:blipFill>
            <a:blip r:embed="rId4">
              <a:alphaModFix/>
            </a:blip>
            <a:stretch>
              <a:fillRect/>
            </a:stretch>
          </p:blipFill>
          <p:spPr>
            <a:xfrm>
              <a:off x="4737251" y="4065075"/>
              <a:ext cx="3571012" cy="2372499"/>
            </a:xfrm>
            <a:prstGeom prst="rect">
              <a:avLst/>
            </a:prstGeom>
            <a:noFill/>
            <a:ln cap="flat" cmpd="sng" w="9525">
              <a:solidFill>
                <a:schemeClr val="dk2"/>
              </a:solidFill>
              <a:prstDash val="solid"/>
              <a:round/>
              <a:headEnd len="sm" w="sm" type="none"/>
              <a:tailEnd len="sm" w="sm" type="none"/>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161550" y="1663975"/>
            <a:ext cx="88209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chemeClr val="lt1"/>
                </a:solidFill>
                <a:latin typeface="Open Sans"/>
                <a:ea typeface="Open Sans"/>
                <a:cs typeface="Open Sans"/>
                <a:sym typeface="Open Sans"/>
              </a:rPr>
              <a:t>Sign up for the MLH Career Lab!</a:t>
            </a:r>
            <a:endParaRPr b="1" i="1" sz="3000">
              <a:solidFill>
                <a:schemeClr val="lt1"/>
              </a:solidFill>
              <a:latin typeface="Open Sans"/>
              <a:ea typeface="Open Sans"/>
              <a:cs typeface="Open Sans"/>
              <a:sym typeface="Open Sans"/>
            </a:endParaRPr>
          </a:p>
        </p:txBody>
      </p:sp>
      <p:pic>
        <p:nvPicPr>
          <p:cNvPr id="190" name="Google Shape;190;p30"/>
          <p:cNvPicPr preferRelativeResize="0"/>
          <p:nvPr/>
        </p:nvPicPr>
        <p:blipFill>
          <a:blip r:embed="rId3">
            <a:alphaModFix/>
          </a:blip>
          <a:stretch>
            <a:fillRect/>
          </a:stretch>
        </p:blipFill>
        <p:spPr>
          <a:xfrm>
            <a:off x="3293548" y="366350"/>
            <a:ext cx="2556899" cy="1076763"/>
          </a:xfrm>
          <a:prstGeom prst="rect">
            <a:avLst/>
          </a:prstGeom>
          <a:noFill/>
          <a:ln>
            <a:noFill/>
          </a:ln>
        </p:spPr>
      </p:pic>
      <p:sp>
        <p:nvSpPr>
          <p:cNvPr id="191" name="Google Shape;191;p30"/>
          <p:cNvSpPr/>
          <p:nvPr/>
        </p:nvSpPr>
        <p:spPr>
          <a:xfrm>
            <a:off x="877950" y="2471450"/>
            <a:ext cx="7388100" cy="8937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http://mlhlocal.host/career-lab</a:t>
            </a:r>
            <a:endParaRPr sz="3000">
              <a:solidFill>
                <a:srgbClr val="FFD966"/>
              </a:solidFill>
            </a:endParaRPr>
          </a:p>
        </p:txBody>
      </p:sp>
      <p:sp>
        <p:nvSpPr>
          <p:cNvPr id="192" name="Google Shape;192;p30"/>
          <p:cNvSpPr txBox="1"/>
          <p:nvPr/>
        </p:nvSpPr>
        <p:spPr>
          <a:xfrm>
            <a:off x="161550" y="3711800"/>
            <a:ext cx="5800800" cy="2804400"/>
          </a:xfrm>
          <a:prstGeom prst="rect">
            <a:avLst/>
          </a:prstGeom>
          <a:noFill/>
          <a:ln>
            <a:noFill/>
          </a:ln>
        </p:spPr>
        <p:txBody>
          <a:bodyPr anchorCtr="0" anchor="ctr" bIns="91425" lIns="91425" spcFirstLastPara="1" rIns="91425" wrap="square" tIns="91425">
            <a:noAutofit/>
          </a:bodyPr>
          <a:lstStyle/>
          <a:p>
            <a:pPr indent="-368300" lvl="0" marL="457200" rtl="0" algn="l">
              <a:lnSpc>
                <a:spcPct val="12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Browse a curated list of hacker jobs.</a:t>
            </a:r>
            <a:endParaRPr sz="2200">
              <a:solidFill>
                <a:schemeClr val="lt1"/>
              </a:solidFill>
              <a:latin typeface="Open Sans"/>
              <a:ea typeface="Open Sans"/>
              <a:cs typeface="Open Sans"/>
              <a:sym typeface="Open Sans"/>
            </a:endParaRPr>
          </a:p>
          <a:p>
            <a:pPr indent="-368300" lvl="0" marL="457200" rtl="0" algn="l">
              <a:lnSpc>
                <a:spcPct val="12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Apply for jobs and internships from companies that want to recruit directly from the MLH community.</a:t>
            </a:r>
            <a:endParaRPr sz="2200">
              <a:solidFill>
                <a:schemeClr val="lt1"/>
              </a:solidFill>
              <a:latin typeface="Open Sans"/>
              <a:ea typeface="Open Sans"/>
              <a:cs typeface="Open Sans"/>
              <a:sym typeface="Open Sans"/>
            </a:endParaRPr>
          </a:p>
          <a:p>
            <a:pPr indent="-368300" lvl="0" marL="457200" rtl="0" algn="l">
              <a:lnSpc>
                <a:spcPct val="12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Receive updates and career advice from MLH!</a:t>
            </a:r>
            <a:endParaRPr sz="2200">
              <a:solidFill>
                <a:schemeClr val="lt1"/>
              </a:solidFill>
              <a:latin typeface="Open Sans"/>
              <a:ea typeface="Open Sans"/>
              <a:cs typeface="Open Sans"/>
              <a:sym typeface="Open Sans"/>
            </a:endParaRPr>
          </a:p>
        </p:txBody>
      </p:sp>
      <p:pic>
        <p:nvPicPr>
          <p:cNvPr id="193" name="Google Shape;193;p30"/>
          <p:cNvPicPr preferRelativeResize="0"/>
          <p:nvPr/>
        </p:nvPicPr>
        <p:blipFill>
          <a:blip r:embed="rId4">
            <a:alphaModFix/>
          </a:blip>
          <a:stretch>
            <a:fillRect/>
          </a:stretch>
        </p:blipFill>
        <p:spPr>
          <a:xfrm>
            <a:off x="6351200" y="3914100"/>
            <a:ext cx="2399801" cy="23998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